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sldIdLst>
    <p:sldId id="262" r:id="rId2"/>
    <p:sldId id="263" r:id="rId3"/>
    <p:sldId id="256" r:id="rId4"/>
    <p:sldId id="257" r:id="rId5"/>
    <p:sldId id="265" r:id="rId6"/>
    <p:sldId id="258" r:id="rId7"/>
    <p:sldId id="266" r:id="rId8"/>
    <p:sldId id="261" r:id="rId9"/>
    <p:sldId id="259" r:id="rId10"/>
    <p:sldId id="267" r:id="rId11"/>
    <p:sldId id="269" r:id="rId12"/>
    <p:sldId id="270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6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aijiahao.baidu.com/s?id=1659755334885692210&amp;wfr=spider&amp;for=p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A9EB6-4808-4F55-8DB7-C395104E2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5079" y="1420861"/>
            <a:ext cx="7766936" cy="1646302"/>
          </a:xfrm>
        </p:spPr>
        <p:txBody>
          <a:bodyPr/>
          <a:lstStyle/>
          <a:p>
            <a:r>
              <a:rPr lang="zh-CN" altLang="en-US" sz="8800" dirty="0"/>
              <a:t>一周资讯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97C471-AB0B-46B7-B289-8976355FF0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4000" dirty="0"/>
              <a:t>Group 10</a:t>
            </a:r>
            <a:r>
              <a:rPr lang="en-US" altLang="zh-CN" sz="4000" baseline="30000" dirty="0"/>
              <a:t>th</a:t>
            </a:r>
            <a:endParaRPr lang="en-US" altLang="zh-CN" sz="4000" dirty="0"/>
          </a:p>
          <a:p>
            <a:r>
              <a:rPr lang="zh-CN" altLang="en-US" sz="2800" dirty="0"/>
              <a:t>徐彬，柴琦晟，薛均，李云聪，蔡程辉，卢俊超</a:t>
            </a:r>
          </a:p>
        </p:txBody>
      </p:sp>
    </p:spTree>
    <p:extLst>
      <p:ext uri="{BB962C8B-B14F-4D97-AF65-F5344CB8AC3E}">
        <p14:creationId xmlns:p14="http://schemas.microsoft.com/office/powerpoint/2010/main" val="1686272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527AB-152C-403E-9087-2DFFDF30C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二、智能视觉传感器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A1E68B-75DF-4F47-8370-E21E8757B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75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BB2D5-DFE8-4E43-B6A6-302B19EC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索尼大法又出新招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299A1-9B73-40DF-8D59-4320DFD1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4169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Sony</a:t>
            </a:r>
            <a:r>
              <a:rPr lang="zh-CN" altLang="en-US" sz="2400" dirty="0"/>
              <a:t>今天宣布将发布两款智能视觉传感器，也是全球首款具备</a:t>
            </a:r>
            <a:r>
              <a:rPr lang="en-US" altLang="zh-CN" sz="2400" dirty="0"/>
              <a:t>AI</a:t>
            </a:r>
            <a:r>
              <a:rPr lang="zh-CN" altLang="en-US" sz="2400" dirty="0"/>
              <a:t>处理功能的图像传感器。图像传感器自带</a:t>
            </a:r>
            <a:r>
              <a:rPr lang="en-US" altLang="zh-CN" sz="2400" dirty="0"/>
              <a:t>AI</a:t>
            </a:r>
            <a:r>
              <a:rPr lang="zh-CN" altLang="en-US" sz="2400" dirty="0"/>
              <a:t>处理功能，可在实现高速的边缘</a:t>
            </a:r>
            <a:r>
              <a:rPr lang="en-US" altLang="zh-CN" sz="2400" dirty="0"/>
              <a:t>AI</a:t>
            </a:r>
            <a:r>
              <a:rPr lang="zh-CN" altLang="en-US" sz="2400" dirty="0"/>
              <a:t>处理的同时只提取必要数据，从而减少使用云端服务时的数据传输延迟，保证隐私安全，并降低功耗和通信成本。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FA4C23F-9FDB-43CB-AE47-D94FADB5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3668252"/>
            <a:ext cx="7183873" cy="25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1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BB2D5-DFE8-4E43-B6A6-302B19EC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299A1-9B73-40DF-8D59-4320DFD1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除了传统的图像传感器操作电路外，其逻辑芯片还配备了索尼原发的</a:t>
            </a:r>
            <a:r>
              <a:rPr lang="en-US" altLang="zh-CN" sz="2400" b="1" dirty="0">
                <a:solidFill>
                  <a:srgbClr val="FF0000"/>
                </a:solidFill>
              </a:rPr>
              <a:t>DSP(</a:t>
            </a:r>
            <a:r>
              <a:rPr lang="zh-CN" altLang="en-US" sz="2400" b="1" dirty="0">
                <a:solidFill>
                  <a:srgbClr val="FF0000"/>
                </a:solidFill>
              </a:rPr>
              <a:t>数字信号处理器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</a:rPr>
              <a:t>，专用于</a:t>
            </a:r>
            <a:r>
              <a:rPr lang="en-US" altLang="zh-CN" sz="2400" b="1" dirty="0">
                <a:solidFill>
                  <a:srgbClr val="FF0000"/>
                </a:solidFill>
              </a:rPr>
              <a:t>AI</a:t>
            </a:r>
            <a:r>
              <a:rPr lang="zh-CN" altLang="en-US" sz="2400" b="1" dirty="0">
                <a:solidFill>
                  <a:srgbClr val="FF0000"/>
                </a:solidFill>
              </a:rPr>
              <a:t>信号处理</a:t>
            </a:r>
            <a:r>
              <a:rPr lang="zh-CN" altLang="en-US" sz="2000" dirty="0"/>
              <a:t>，并为</a:t>
            </a:r>
            <a:r>
              <a:rPr lang="en-US" altLang="zh-CN" sz="2000" dirty="0"/>
              <a:t>AI</a:t>
            </a:r>
            <a:r>
              <a:rPr lang="zh-CN" altLang="en-US" sz="2000" dirty="0"/>
              <a:t>模型存储</a:t>
            </a:r>
            <a:r>
              <a:rPr lang="en-US" altLang="zh-CN" sz="2000" dirty="0"/>
              <a:t>(</a:t>
            </a:r>
            <a:r>
              <a:rPr lang="zh-CN" altLang="en-US" sz="2000" dirty="0"/>
              <a:t>内置</a:t>
            </a:r>
            <a:r>
              <a:rPr lang="en-US" altLang="zh-CN" sz="2000" dirty="0"/>
              <a:t>Memory)</a:t>
            </a:r>
            <a:r>
              <a:rPr lang="zh-CN" altLang="en-US" sz="2000" dirty="0"/>
              <a:t>。这种配置无需高性能处理器或外部存储，使其成为边缘</a:t>
            </a:r>
            <a:r>
              <a:rPr lang="en-US" altLang="zh-CN" sz="2000" dirty="0"/>
              <a:t>AI</a:t>
            </a:r>
            <a:r>
              <a:rPr lang="zh-CN" altLang="en-US" sz="2000" dirty="0"/>
              <a:t>系统的理想选择。</a:t>
            </a:r>
          </a:p>
          <a:p>
            <a:r>
              <a:rPr lang="zh-CN" altLang="en-US" sz="2000" dirty="0"/>
              <a:t>像素芯片采集的信号通过</a:t>
            </a:r>
            <a:r>
              <a:rPr lang="en-US" altLang="zh-CN" sz="2400" b="1" dirty="0">
                <a:solidFill>
                  <a:srgbClr val="FF0000"/>
                </a:solidFill>
              </a:rPr>
              <a:t>ISP(</a:t>
            </a:r>
            <a:r>
              <a:rPr lang="zh-CN" altLang="en-US" sz="2400" b="1" dirty="0">
                <a:solidFill>
                  <a:srgbClr val="FF0000"/>
                </a:solidFill>
              </a:rPr>
              <a:t>图像信号处理器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sz="2000" dirty="0"/>
              <a:t>进行处理，并在</a:t>
            </a:r>
            <a:r>
              <a:rPr lang="zh-CN" altLang="en-US" sz="2400" b="1" dirty="0">
                <a:solidFill>
                  <a:srgbClr val="FF0000"/>
                </a:solidFill>
              </a:rPr>
              <a:t>逻辑芯片的处理层进行</a:t>
            </a:r>
            <a:r>
              <a:rPr lang="en-US" altLang="zh-CN" sz="2400" b="1" dirty="0">
                <a:solidFill>
                  <a:srgbClr val="FF0000"/>
                </a:solidFill>
              </a:rPr>
              <a:t>AI</a:t>
            </a:r>
            <a:r>
              <a:rPr lang="zh-CN" altLang="en-US" sz="2400" b="1" dirty="0">
                <a:solidFill>
                  <a:srgbClr val="FF0000"/>
                </a:solidFill>
              </a:rPr>
              <a:t>运算</a:t>
            </a:r>
            <a:r>
              <a:rPr lang="zh-CN" altLang="en-US" sz="2000" dirty="0"/>
              <a:t>，将提取的信息作为元数据输出，可以减少需要处理的数据量。同时，不输出图像信息有助于降低安全风险和保证隐私安全。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FDD9D5-C290-4E39-B6FF-D7DEA7CD8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84" y="3828788"/>
            <a:ext cx="6866466" cy="24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8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B19CE-E423-4D67-869A-070B58BC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可选的</a:t>
            </a:r>
            <a:r>
              <a:rPr lang="en-US" altLang="zh-CN" dirty="0"/>
              <a:t>AI</a:t>
            </a:r>
            <a:r>
              <a:rPr lang="zh-CN" altLang="en-US" dirty="0"/>
              <a:t>模型和输出模式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425742-4ABA-4C00-8FF2-C75CF202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829051"/>
            <a:ext cx="9475855" cy="28098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3EE530-B966-46AD-A354-FF1C01CA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18816" cy="28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527AB-152C-403E-9087-2DFFDF30C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三、合成主播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A1E68B-75DF-4F47-8370-E21E8757B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75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BB2D5-DFE8-4E43-B6A6-302B19EC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主播以假乱真，主持人饭碗不保？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299A1-9B73-40DF-8D59-4320DFD1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4169"/>
            <a:ext cx="8596668" cy="388077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新华社于建社</a:t>
            </a:r>
            <a:r>
              <a:rPr lang="en-US" altLang="zh-CN" sz="2000" dirty="0"/>
              <a:t>87</a:t>
            </a:r>
            <a:r>
              <a:rPr lang="zh-CN" altLang="en-US" sz="2000" dirty="0"/>
              <a:t>周年之际联合搜狗推出了首个</a:t>
            </a:r>
            <a:r>
              <a:rPr lang="en-US" altLang="zh-CN" sz="2000" dirty="0"/>
              <a:t>AI</a:t>
            </a:r>
            <a:r>
              <a:rPr lang="zh-CN" altLang="en-US" sz="2000" dirty="0"/>
              <a:t>主播。</a:t>
            </a:r>
            <a:endParaRPr lang="en-US" altLang="zh-CN" sz="2000" dirty="0"/>
          </a:p>
          <a:p>
            <a:r>
              <a:rPr lang="zh-CN" altLang="en-US" sz="2000" dirty="0"/>
              <a:t>近日新华社</a:t>
            </a:r>
            <a:r>
              <a:rPr lang="en-US" altLang="zh-CN" sz="2000" dirty="0"/>
              <a:t>AI</a:t>
            </a:r>
            <a:r>
              <a:rPr lang="zh-CN" altLang="en-US" sz="2000" dirty="0"/>
              <a:t>主播又迎更新换代。</a:t>
            </a:r>
            <a:endParaRPr lang="en-US" altLang="zh-CN" sz="2000" dirty="0"/>
          </a:p>
          <a:p>
            <a:r>
              <a:rPr lang="en-US" altLang="zh-CN" sz="2000" dirty="0">
                <a:hlinkClick r:id="rId2"/>
              </a:rPr>
              <a:t>https://baijiahao.baidu.com/s?id=1659755334885692210&amp;wfr=spider&amp;for=pc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1C0DCA-5F23-4BB6-8AB6-6F547388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809022"/>
            <a:ext cx="6483683" cy="36704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9AA8F1-9DBE-4077-9B24-104E7C8E1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703" y="2809021"/>
            <a:ext cx="6602662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4D747-C846-4F4A-8535-A9F9AAA7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语音、图像引擎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E174D-84AE-4560-AD50-0E2B7F6D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zh-CN" altLang="en-US" dirty="0"/>
              <a:t>基于用户少量音频数据，使用个性化语音合成技术，</a:t>
            </a:r>
            <a:r>
              <a:rPr lang="zh-CN" altLang="en-US" sz="2000" b="1" dirty="0">
                <a:solidFill>
                  <a:srgbClr val="FF0000"/>
                </a:solidFill>
              </a:rPr>
              <a:t>快速学习用户音色、韵律、情感等多维度特征</a:t>
            </a:r>
            <a:r>
              <a:rPr lang="zh-CN" altLang="en-US" b="1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建立输入文本与输出音频信息的关联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使用人脸识别、三维人脸重建、表情建模等技术</a:t>
            </a:r>
            <a:r>
              <a:rPr lang="zh-CN" altLang="en-US" sz="2000" b="1" dirty="0">
                <a:solidFill>
                  <a:srgbClr val="FF0000"/>
                </a:solidFill>
              </a:rPr>
              <a:t>对人脸表情动作进行特征学习和建模</a:t>
            </a:r>
            <a:r>
              <a:rPr lang="zh-CN" altLang="en-US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建立输入文本、输出音频与输出视觉信息的关联映射，生成输出分身视频。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B5D34E-5FC2-4D82-98FD-D900A81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3133725"/>
            <a:ext cx="60960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1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19FDC-78CB-46F8-9A33-D954E6F7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DA1F0-F96A-4F0D-9B3D-A9D97BA8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251"/>
            <a:ext cx="8596668" cy="3880773"/>
          </a:xfrm>
        </p:spPr>
        <p:txBody>
          <a:bodyPr/>
          <a:lstStyle/>
          <a:p>
            <a:r>
              <a:rPr lang="zh-CN" altLang="en-US" sz="2800" b="1" dirty="0"/>
              <a:t>三维重建（手工建模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加权建模）</a:t>
            </a:r>
            <a:endParaRPr lang="en-US" altLang="zh-CN" sz="2800" b="1" dirty="0"/>
          </a:p>
          <a:p>
            <a:r>
              <a:rPr lang="zh-CN" altLang="en-US" sz="2800" b="1" dirty="0"/>
              <a:t>表情合成（基本表情叠加）</a:t>
            </a:r>
            <a:endParaRPr lang="en-US" altLang="zh-CN" sz="2800" b="1" dirty="0"/>
          </a:p>
          <a:p>
            <a:r>
              <a:rPr lang="zh-CN" altLang="en-US" sz="2800" b="1" dirty="0"/>
              <a:t>唇语合成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D6A7D-C64D-4EB8-B2B5-CCEC80146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55" t="-1221"/>
          <a:stretch/>
        </p:blipFill>
        <p:spPr>
          <a:xfrm>
            <a:off x="554182" y="4488874"/>
            <a:ext cx="5076152" cy="24777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F57F1B-3831-48FC-9FCF-12617B19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563" y="2998991"/>
            <a:ext cx="5525678" cy="2579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C2CC22-E4F9-417C-A80B-3A60EB06F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114844"/>
            <a:ext cx="56388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51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19FDC-78CB-46F8-9A33-D954E6F7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NLP/</a:t>
            </a:r>
            <a:r>
              <a:rPr lang="zh-CN" altLang="en-US" dirty="0"/>
              <a:t>语音技术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DA1F0-F96A-4F0D-9B3D-A9D97BA8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251"/>
            <a:ext cx="8596668" cy="3880773"/>
          </a:xfrm>
        </p:spPr>
        <p:txBody>
          <a:bodyPr/>
          <a:lstStyle/>
          <a:p>
            <a:r>
              <a:rPr lang="zh-CN" altLang="en-US" sz="2800" b="1" dirty="0"/>
              <a:t>自然语言处理（使主播发言更自然）</a:t>
            </a:r>
            <a:endParaRPr lang="en-US" altLang="zh-CN" sz="2800" b="1" dirty="0"/>
          </a:p>
          <a:p>
            <a:r>
              <a:rPr lang="zh-CN" altLang="en-US" sz="2800" b="1" dirty="0"/>
              <a:t>文本序列转换为音素序列（根据发音表或语音库）</a:t>
            </a:r>
            <a:endParaRPr lang="en-US" altLang="zh-CN" sz="2800" b="1" dirty="0"/>
          </a:p>
          <a:p>
            <a:r>
              <a:rPr lang="zh-CN" altLang="en-US" sz="2800" b="1" dirty="0"/>
              <a:t>基本语音特征库加权后得到语音（对语音库要求低）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F4A001-DA32-42A1-B42C-94A8FEED3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7" t="24609" r="2340" b="22444"/>
          <a:stretch/>
        </p:blipFill>
        <p:spPr>
          <a:xfrm>
            <a:off x="0" y="5735380"/>
            <a:ext cx="12441382" cy="10983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3DD995-0879-48DA-A264-C30103E5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18" y="2755969"/>
            <a:ext cx="6556664" cy="30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19FDC-78CB-46F8-9A33-D954E6F7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多模态合成技术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DA1F0-F96A-4F0D-9B3D-A9D97BA8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251"/>
            <a:ext cx="8596668" cy="3880773"/>
          </a:xfrm>
        </p:spPr>
        <p:txBody>
          <a:bodyPr/>
          <a:lstStyle/>
          <a:p>
            <a:r>
              <a:rPr lang="zh-CN" altLang="en-US" sz="2400" dirty="0"/>
              <a:t>视频生成问题</a:t>
            </a:r>
            <a:r>
              <a:rPr lang="en-US" altLang="zh-CN" sz="2400" dirty="0"/>
              <a:t>——</a:t>
            </a:r>
            <a:r>
              <a:rPr lang="zh-CN" altLang="en-US" sz="2400" dirty="0"/>
              <a:t>如何将声音、唇动、表情在一条时间轴上匹配，保证三者的协调一致、连贯自然。</a:t>
            </a:r>
            <a:endParaRPr lang="en-US" altLang="zh-CN" sz="2400" dirty="0"/>
          </a:p>
          <a:p>
            <a:r>
              <a:rPr lang="zh-CN" altLang="en-US" sz="2400" b="1" dirty="0">
                <a:solidFill>
                  <a:srgbClr val="FF0000"/>
                </a:solidFill>
              </a:rPr>
              <a:t>原始数据融合、抽象特征融合、决策结果融合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7DDF79-711D-4760-AE6D-5F3A0EFA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90850"/>
            <a:ext cx="8901553" cy="28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63F27-160D-40B5-A5DE-C30789B4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/>
              <a:t>CONTENTS</a:t>
            </a:r>
            <a:endParaRPr lang="zh-CN" altLang="en-US" sz="6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F9D1F-2715-48D8-AA8B-883DE3F0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800" dirty="0"/>
              <a:t>人脸识别技术</a:t>
            </a:r>
            <a:endParaRPr lang="en-US" altLang="zh-CN" sz="4800" dirty="0"/>
          </a:p>
          <a:p>
            <a:r>
              <a:rPr lang="zh-CN" altLang="en-US" sz="4800" dirty="0"/>
              <a:t>智能视觉传感器</a:t>
            </a:r>
            <a:endParaRPr lang="en-US" altLang="zh-CN" sz="4800" dirty="0"/>
          </a:p>
          <a:p>
            <a:r>
              <a:rPr lang="zh-CN" altLang="en-US" sz="4800" dirty="0"/>
              <a:t>合成主播</a:t>
            </a:r>
            <a:endParaRPr lang="en-US" altLang="zh-CN" sz="4800" dirty="0"/>
          </a:p>
          <a:p>
            <a:r>
              <a:rPr lang="zh-CN" altLang="en-US" sz="4800" dirty="0"/>
              <a:t>隔空合影</a:t>
            </a:r>
            <a:endParaRPr lang="en-US" altLang="zh-CN" sz="4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553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527AB-152C-403E-9087-2DFFDF30C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四、隔空合影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A1E68B-75DF-4F47-8370-E21E8757B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82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BB2D5-DFE8-4E43-B6A6-302B19EC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“阴间毕业照”啼笑皆非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299A1-9B73-40DF-8D59-4320DFD1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4169"/>
            <a:ext cx="8596668" cy="388077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近日某大学因疫情合成毕业照为学生留念的新闻火了。</a:t>
            </a:r>
            <a:endParaRPr lang="en-US" altLang="zh-CN" sz="2400" dirty="0"/>
          </a:p>
          <a:p>
            <a:r>
              <a:rPr lang="zh-CN" altLang="en-US" sz="2400" dirty="0"/>
              <a:t>网友戏称这是“阴间毕业照”。</a:t>
            </a:r>
            <a:endParaRPr lang="en-US" altLang="zh-C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F29543-2300-4676-AC0E-781FD2D0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3" y="3903708"/>
            <a:ext cx="6774874" cy="27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82DA81-1C38-4CE5-A7A0-284CD1263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56" y="2723181"/>
            <a:ext cx="4537021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D5F317-1E63-4F73-9322-649D9AAA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265" y="1604169"/>
            <a:ext cx="3720735" cy="524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33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BB2D5-DFE8-4E43-B6A6-302B19EC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490985"/>
            <a:ext cx="9616593" cy="1320800"/>
          </a:xfrm>
        </p:spPr>
        <p:txBody>
          <a:bodyPr/>
          <a:lstStyle/>
          <a:p>
            <a:r>
              <a:rPr lang="zh-CN" altLang="en-US" dirty="0"/>
              <a:t>今后不会再尴尬？</a:t>
            </a:r>
            <a:r>
              <a:rPr lang="en-US" altLang="zh-CN" dirty="0"/>
              <a:t>Facebook</a:t>
            </a:r>
            <a:r>
              <a:rPr lang="zh-CN" altLang="en-US" dirty="0"/>
              <a:t>黑科技惊现江湖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299A1-9B73-40DF-8D59-4320DFD1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71" y="1165443"/>
            <a:ext cx="8596668" cy="388077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上周在</a:t>
            </a:r>
            <a:r>
              <a:rPr lang="en-US" altLang="zh-CN" sz="2400" dirty="0"/>
              <a:t>Arxiv.org</a:t>
            </a:r>
            <a:r>
              <a:rPr lang="zh-CN" altLang="en-US" sz="2400" dirty="0"/>
              <a:t>发表的一篇论文中，</a:t>
            </a:r>
            <a:r>
              <a:rPr lang="en-US" altLang="zh-CN" sz="2400" dirty="0"/>
              <a:t>Facebook AI Research</a:t>
            </a:r>
            <a:r>
              <a:rPr lang="zh-CN" altLang="en-US" sz="2400" dirty="0"/>
              <a:t>和特拉维夫大学的科学家提出了一种新的技术，可将人以照片级的分辨率插入现有图像中。</a:t>
            </a:r>
          </a:p>
          <a:p>
            <a:r>
              <a:rPr lang="zh-CN" altLang="en-US" sz="2400" dirty="0"/>
              <a:t>该技术利用</a:t>
            </a:r>
            <a:r>
              <a:rPr lang="en-US" altLang="zh-CN" sz="2400" dirty="0"/>
              <a:t>AI</a:t>
            </a:r>
            <a:r>
              <a:rPr lang="zh-CN" altLang="en-US" sz="2400" dirty="0"/>
              <a:t>来创建人的语义图并估计给定图片中其他人的姿势，然后渲染该人的像素并生成与目标人脸相匹配的脸。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02156A-4DFE-4896-8826-9148C583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04" y="3112487"/>
            <a:ext cx="6266151" cy="36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8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8BFBB-D518-4524-A61F-49F02EFF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三大模型之一：</a:t>
            </a:r>
            <a:r>
              <a:rPr lang="en-US" altLang="zh-CN" dirty="0"/>
              <a:t>EGN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E69BC-C32A-49B0-AD8A-F6EBD36A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en-US" altLang="zh-CN" dirty="0"/>
              <a:t>EGN</a:t>
            </a:r>
            <a:r>
              <a:rPr lang="zh-CN" altLang="en-US" dirty="0"/>
              <a:t>主要用来捕捉图像中的人与人之间的互动，并提供一种连贯的方式将新人加入图像。它创建的语义图能表示背景，头发，脸部，躯干，上肢，上身穿着，下半身穿着，下肢和鞋子等，并且与现有人员的环境相适应。此外，</a:t>
            </a:r>
            <a:r>
              <a:rPr lang="en-US" altLang="zh-CN" dirty="0"/>
              <a:t>EGN</a:t>
            </a:r>
            <a:r>
              <a:rPr lang="zh-CN" altLang="en-US" dirty="0"/>
              <a:t>还支持使用自定义轮廓来指定新加入人员的大小和位置。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E0D3BE-86DC-42A7-846D-4B0AF235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628899"/>
            <a:ext cx="8167688" cy="33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0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8BFBB-D518-4524-A61F-49F02EFF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三大模型之二：</a:t>
            </a:r>
            <a:r>
              <a:rPr lang="en-US" altLang="zh-CN" dirty="0"/>
              <a:t> MCRN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E69BC-C32A-49B0-AD8A-F6EBD36A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en-US" altLang="zh-CN" dirty="0"/>
              <a:t>MCRN</a:t>
            </a:r>
            <a:r>
              <a:rPr lang="zh-CN" altLang="en-US" dirty="0"/>
              <a:t>，它会学习如何将现实人物渲染并融合到图像中以创建新图像，并以可自定义的方式嵌入目标人物的外观属性（例如衬衫，裤子和头发的颜色）。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85D0C6-CE04-47AF-B1CA-FB16CF67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197330"/>
            <a:ext cx="8337388" cy="37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86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8BFBB-D518-4524-A61F-49F02EFF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三大模型之三：</a:t>
            </a:r>
            <a:r>
              <a:rPr lang="en-US" altLang="zh-CN" dirty="0"/>
              <a:t> FRN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E69BC-C32A-49B0-AD8A-F6EBD36A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en-US" altLang="zh-CN" dirty="0"/>
              <a:t>FRN</a:t>
            </a:r>
            <a:r>
              <a:rPr lang="zh-CN" altLang="en-US" dirty="0"/>
              <a:t>会从该人的原始图像进行微调来获得新的面部图像。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FA9650-8D00-48F6-80E3-ABBE9AE0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930400"/>
            <a:ext cx="8136960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41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8BFBB-D518-4524-A61F-49F02EFF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优点与缺点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E69BC-C32A-49B0-AD8A-F6EBD36A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3880773"/>
          </a:xfrm>
        </p:spPr>
        <p:txBody>
          <a:bodyPr/>
          <a:lstStyle/>
          <a:p>
            <a:r>
              <a:rPr lang="zh-CN" altLang="en-US" dirty="0"/>
              <a:t>在实验过程中，研究人员对来自开源多人解析数据集的</a:t>
            </a:r>
            <a:r>
              <a:rPr lang="en-US" altLang="zh-CN" dirty="0"/>
              <a:t>20,000</a:t>
            </a:r>
            <a:r>
              <a:rPr lang="zh-CN" altLang="en-US" dirty="0"/>
              <a:t>多幅随机选择的图像进行了</a:t>
            </a:r>
            <a:r>
              <a:rPr lang="en-US" altLang="zh-CN" dirty="0"/>
              <a:t>EGN</a:t>
            </a:r>
            <a:r>
              <a:rPr lang="zh-CN" altLang="en-US" dirty="0"/>
              <a:t>和</a:t>
            </a:r>
            <a:r>
              <a:rPr lang="en-US" altLang="zh-CN" dirty="0"/>
              <a:t>MCRN</a:t>
            </a:r>
            <a:r>
              <a:rPr lang="zh-CN" altLang="en-US" dirty="0"/>
              <a:t>训练，扩增到</a:t>
            </a:r>
            <a:r>
              <a:rPr lang="en-US" altLang="zh-CN" dirty="0"/>
              <a:t>51,717</a:t>
            </a:r>
            <a:r>
              <a:rPr lang="zh-CN" altLang="en-US" dirty="0"/>
              <a:t>至</a:t>
            </a:r>
            <a:r>
              <a:rPr lang="en-US" altLang="zh-CN" dirty="0"/>
              <a:t>53,598</a:t>
            </a:r>
            <a:r>
              <a:rPr lang="zh-CN" altLang="en-US" dirty="0"/>
              <a:t>个训练样本。志愿者负责区分</a:t>
            </a:r>
            <a:r>
              <a:rPr lang="en-US" altLang="zh-CN" dirty="0"/>
              <a:t>AI</a:t>
            </a:r>
            <a:r>
              <a:rPr lang="zh-CN" altLang="en-US" dirty="0"/>
              <a:t>系统插入的人与照片中真实的人，平均有</a:t>
            </a:r>
            <a:r>
              <a:rPr lang="en-US" altLang="zh-CN" dirty="0"/>
              <a:t>43</a:t>
            </a:r>
            <a:r>
              <a:rPr lang="zh-CN" altLang="en-US" dirty="0"/>
              <a:t>％的正确率，但是</a:t>
            </a:r>
            <a:r>
              <a:rPr lang="zh-CN" altLang="en-US" sz="2000" dirty="0">
                <a:solidFill>
                  <a:srgbClr val="FF0000"/>
                </a:solidFill>
              </a:rPr>
              <a:t>当照片中包含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zh-CN" altLang="en-US" sz="2000" dirty="0">
                <a:solidFill>
                  <a:srgbClr val="FF0000"/>
                </a:solidFill>
              </a:rPr>
              <a:t>个人以上时，只有</a:t>
            </a:r>
            <a:r>
              <a:rPr lang="en-US" altLang="zh-CN" sz="2000" dirty="0">
                <a:solidFill>
                  <a:srgbClr val="FF0000"/>
                </a:solidFill>
              </a:rPr>
              <a:t>28%</a:t>
            </a:r>
            <a:r>
              <a:rPr lang="zh-CN" altLang="en-US" sz="2000" dirty="0">
                <a:solidFill>
                  <a:srgbClr val="FF0000"/>
                </a:solidFill>
              </a:rPr>
              <a:t>的志愿者能区分开</a:t>
            </a:r>
            <a:r>
              <a:rPr lang="zh-CN" altLang="en-US" dirty="0"/>
              <a:t>，说明这个</a:t>
            </a:r>
            <a:r>
              <a:rPr lang="en-US" altLang="zh-CN" dirty="0"/>
              <a:t>AI</a:t>
            </a:r>
            <a:r>
              <a:rPr lang="zh-CN" altLang="en-US" dirty="0"/>
              <a:t>系统还是有很强的「</a:t>
            </a:r>
            <a:r>
              <a:rPr lang="zh-CN" altLang="en-US" sz="2400" dirty="0">
                <a:solidFill>
                  <a:srgbClr val="FF0000"/>
                </a:solidFill>
              </a:rPr>
              <a:t>欺骗性</a:t>
            </a:r>
            <a:r>
              <a:rPr lang="zh-CN" altLang="en-US" dirty="0"/>
              <a:t>」，尤其在人多的时候。</a:t>
            </a:r>
            <a:endParaRPr lang="en-US" altLang="zh-CN" dirty="0"/>
          </a:p>
          <a:p>
            <a:r>
              <a:rPr lang="zh-CN" altLang="en-US" dirty="0"/>
              <a:t>只需要单张静态图片，系统就能</a:t>
            </a:r>
            <a:r>
              <a:rPr lang="zh-CN" altLang="en-US" sz="2000" dirty="0">
                <a:solidFill>
                  <a:srgbClr val="FF0000"/>
                </a:solidFill>
              </a:rPr>
              <a:t>自动调整要人物的姿势和面部表情</a:t>
            </a:r>
            <a:r>
              <a:rPr lang="zh-CN" altLang="en-US" dirty="0"/>
              <a:t>嵌入到目标图片中。</a:t>
            </a:r>
            <a:endParaRPr lang="en-US" altLang="zh-CN" dirty="0"/>
          </a:p>
          <a:p>
            <a:r>
              <a:rPr lang="zh-CN" altLang="en-US" dirty="0"/>
              <a:t>被嵌入的人物和原片中的人物是</a:t>
            </a:r>
            <a:r>
              <a:rPr lang="zh-CN" altLang="en-US" sz="2000" dirty="0">
                <a:solidFill>
                  <a:srgbClr val="FF0000"/>
                </a:solidFill>
              </a:rPr>
              <a:t>缺乏深度联系</a:t>
            </a:r>
            <a:r>
              <a:rPr lang="zh-CN" altLang="en-US" dirty="0"/>
              <a:t>的，会影响照片中人物的整体效果。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D84451-7473-4ADD-9BC6-181D06D7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650247"/>
            <a:ext cx="8191500" cy="20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35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235E9-E9AA-44F5-A068-E21CF83B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684" y="2768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89356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527AB-152C-403E-9087-2DFFDF30C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一、人脸识别技术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A1E68B-75DF-4F47-8370-E21E8757B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49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BB2D5-DFE8-4E43-B6A6-302B19EC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疫情中鸡肋的面部解锁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E8C21E-6754-4CC5-A502-D74A5293C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70"/>
          <a:stretch/>
        </p:blipFill>
        <p:spPr>
          <a:xfrm>
            <a:off x="1848119" y="1569720"/>
            <a:ext cx="2139758" cy="388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D2D8F2-98F9-4107-BBE8-6C40DFCA1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5339311" y="1569720"/>
            <a:ext cx="3934691" cy="38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BB2D5-DFE8-4E43-B6A6-302B19EC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人脸识别技术的发展历史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299A1-9B73-40DF-8D59-4320DFD1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4169"/>
            <a:ext cx="8596668" cy="3880773"/>
          </a:xfrm>
        </p:spPr>
        <p:txBody>
          <a:bodyPr/>
          <a:lstStyle/>
          <a:p>
            <a:r>
              <a:rPr lang="zh-CN" altLang="en-US" dirty="0"/>
              <a:t>早在</a:t>
            </a:r>
            <a:r>
              <a:rPr lang="en-US" altLang="zh-CN" dirty="0"/>
              <a:t>19</a:t>
            </a:r>
            <a:r>
              <a:rPr lang="zh-CN" altLang="en-US" dirty="0"/>
              <a:t>世纪，英国科学家高尔顿（</a:t>
            </a:r>
            <a:r>
              <a:rPr lang="en-US" altLang="zh-CN" dirty="0"/>
              <a:t>Galton</a:t>
            </a:r>
            <a:r>
              <a:rPr lang="zh-CN" altLang="en-US" dirty="0"/>
              <a:t>）就在</a:t>
            </a:r>
            <a:r>
              <a:rPr lang="en-US" altLang="zh-CN" dirty="0"/>
              <a:t>《Nature》</a:t>
            </a:r>
            <a:r>
              <a:rPr lang="zh-CN" altLang="en-US" dirty="0"/>
              <a:t>上发表过关于利用人脸进行身份识别的文章。</a:t>
            </a:r>
            <a:endParaRPr lang="en-US" altLang="zh-CN" dirty="0"/>
          </a:p>
          <a:p>
            <a:r>
              <a:rPr lang="en-US" altLang="zh-CN" dirty="0"/>
              <a:t>1965</a:t>
            </a:r>
            <a:r>
              <a:rPr lang="zh-CN" altLang="en-US" dirty="0"/>
              <a:t>年陈和布莱索在</a:t>
            </a:r>
            <a:r>
              <a:rPr lang="en-US" altLang="zh-CN" dirty="0"/>
              <a:t>Panoramic </a:t>
            </a:r>
            <a:r>
              <a:rPr lang="en-US" altLang="zh-CN" dirty="0" err="1"/>
              <a:t>Reasearch</a:t>
            </a:r>
            <a:r>
              <a:rPr lang="en-US" altLang="zh-CN" dirty="0"/>
              <a:t> Inc.</a:t>
            </a:r>
            <a:r>
              <a:rPr lang="zh-CN" altLang="en-US" dirty="0"/>
              <a:t>发表技术报告，对如何利用计算机识别人脸进行了探索。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015E0-99EA-488D-B6F0-20C9F3DB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99" y="3068306"/>
            <a:ext cx="2836333" cy="3333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4143EA-BBEE-4441-9304-0C72EC4B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692" y="3068306"/>
            <a:ext cx="4286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5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1CAF2-806E-4BCD-8F28-E67E7F42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现代人脸识别技术的发展阶段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B317F-5462-46D4-9E33-FF7B5E73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zh-CN" altLang="en-US" dirty="0"/>
              <a:t>第一阶段：对人体面部</a:t>
            </a:r>
            <a:r>
              <a:rPr lang="zh-CN" altLang="en-US" sz="2000" b="1" dirty="0">
                <a:solidFill>
                  <a:srgbClr val="FF0000"/>
                </a:solidFill>
              </a:rPr>
              <a:t>简单的几何特征</a:t>
            </a:r>
            <a:r>
              <a:rPr lang="zh-CN" altLang="en-US" dirty="0"/>
              <a:t>进行纪录，并进行统计学研究，建立小型数据库，在</a:t>
            </a:r>
            <a:r>
              <a:rPr lang="zh-CN" altLang="en-US" sz="2000" b="1" dirty="0">
                <a:solidFill>
                  <a:srgbClr val="FF0000"/>
                </a:solidFill>
              </a:rPr>
              <a:t>固定范围匹配</a:t>
            </a:r>
            <a:r>
              <a:rPr lang="zh-CN" altLang="en-US" dirty="0"/>
              <a:t>。这一阶段识别严重</a:t>
            </a:r>
            <a:r>
              <a:rPr lang="zh-CN" altLang="en-US" sz="2000" b="1" dirty="0">
                <a:solidFill>
                  <a:srgbClr val="FF0000"/>
                </a:solidFill>
              </a:rPr>
              <a:t>依赖人工</a:t>
            </a:r>
            <a:r>
              <a:rPr lang="zh-CN" altLang="en-US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商业应用价值低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第二阶段：由于</a:t>
            </a:r>
            <a:r>
              <a:rPr lang="zh-CN" altLang="en-US" sz="2000" b="1" dirty="0">
                <a:solidFill>
                  <a:srgbClr val="FF0000"/>
                </a:solidFill>
              </a:rPr>
              <a:t>机器学习的蓬勃发展</a:t>
            </a:r>
            <a:r>
              <a:rPr lang="zh-CN" altLang="en-US" dirty="0"/>
              <a:t>，众多模型被提出并广泛应用于研究领域，基于</a:t>
            </a:r>
            <a:r>
              <a:rPr lang="zh-CN" altLang="en-US" sz="2000" b="1" dirty="0">
                <a:solidFill>
                  <a:srgbClr val="FF0000"/>
                </a:solidFill>
              </a:rPr>
              <a:t>目标检测</a:t>
            </a:r>
            <a:r>
              <a:rPr lang="zh-CN" altLang="en-US" dirty="0"/>
              <a:t>的人脸识别技术也大幅进步。期间出现了</a:t>
            </a:r>
            <a:r>
              <a:rPr lang="zh-CN" altLang="en-US" sz="2000" b="1" dirty="0">
                <a:solidFill>
                  <a:srgbClr val="FF0000"/>
                </a:solidFill>
              </a:rPr>
              <a:t>商用人脸识别系统</a:t>
            </a:r>
            <a:r>
              <a:rPr lang="zh-CN" altLang="en-US" dirty="0"/>
              <a:t>，如</a:t>
            </a:r>
            <a:r>
              <a:rPr lang="en-US" altLang="zh-CN" dirty="0" err="1"/>
              <a:t>Visionics</a:t>
            </a:r>
            <a:r>
              <a:rPr lang="en-US" altLang="zh-CN" dirty="0"/>
              <a:t> </a:t>
            </a:r>
            <a:r>
              <a:rPr lang="en-US" altLang="zh-CN" dirty="0" err="1"/>
              <a:t>FaceIt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第三阶段：基于之前的研究结果加之当下深度学习中</a:t>
            </a:r>
            <a:r>
              <a:rPr lang="zh-CN" altLang="en-US" sz="2000" b="1" dirty="0">
                <a:solidFill>
                  <a:srgbClr val="FF0000"/>
                </a:solidFill>
              </a:rPr>
              <a:t>卷积神经网络</a:t>
            </a:r>
            <a:r>
              <a:rPr lang="zh-CN" altLang="en-US" dirty="0"/>
              <a:t>的技术优势，目前人脸识别领域主要着眼于克服干扰、逐步</a:t>
            </a:r>
            <a:r>
              <a:rPr lang="zh-CN" altLang="en-US" sz="2000" b="1" dirty="0">
                <a:solidFill>
                  <a:srgbClr val="FF0000"/>
                </a:solidFill>
              </a:rPr>
              <a:t>提高准确率和降低错误率</a:t>
            </a:r>
            <a:r>
              <a:rPr lang="zh-CN" altLang="en-US" dirty="0"/>
              <a:t>，以及</a:t>
            </a:r>
            <a:r>
              <a:rPr lang="zh-CN" altLang="en-US" sz="2000" b="1" dirty="0">
                <a:solidFill>
                  <a:srgbClr val="FF0000"/>
                </a:solidFill>
              </a:rPr>
              <a:t>降低商用成本</a:t>
            </a:r>
            <a:r>
              <a:rPr lang="zh-CN" altLang="en-US" dirty="0"/>
              <a:t>，还出现了</a:t>
            </a:r>
            <a:r>
              <a:rPr lang="en-US" altLang="zh-CN" b="1" dirty="0">
                <a:solidFill>
                  <a:srgbClr val="FF0000"/>
                </a:solidFill>
              </a:rPr>
              <a:t>3D</a:t>
            </a:r>
            <a:r>
              <a:rPr lang="zh-CN" altLang="en-US" b="1" dirty="0">
                <a:solidFill>
                  <a:srgbClr val="FF0000"/>
                </a:solidFill>
              </a:rPr>
              <a:t>识别</a:t>
            </a:r>
            <a:r>
              <a:rPr lang="zh-CN" altLang="en-US" dirty="0"/>
              <a:t>的商用产品。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D5D238-EA1E-47AB-AD8B-3BF97E8F6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17" y="4325101"/>
            <a:ext cx="3850562" cy="2162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784A6A-CF84-43DD-9135-4CC73C12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31" y="4179591"/>
            <a:ext cx="3562493" cy="237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1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1CAF2-806E-4BCD-8F28-E67E7F42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vs. 2D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B317F-5462-46D4-9E33-FF7B5E73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altLang="zh-CN" dirty="0"/>
              <a:t>2D</a:t>
            </a:r>
            <a:r>
              <a:rPr lang="zh-CN" altLang="en-US" dirty="0"/>
              <a:t>人脸识别主要依赖平面特征比对</a:t>
            </a:r>
            <a:r>
              <a:rPr lang="en-US" altLang="zh-CN" dirty="0"/>
              <a:t>+</a:t>
            </a:r>
            <a:r>
              <a:rPr lang="zh-CN" altLang="en-US" dirty="0"/>
              <a:t>活体检测，容易被破解。</a:t>
            </a:r>
            <a:endParaRPr lang="en-US" altLang="zh-CN" dirty="0"/>
          </a:p>
          <a:p>
            <a:r>
              <a:rPr lang="en-US" altLang="zh-CN" dirty="0"/>
              <a:t>3D</a:t>
            </a:r>
            <a:r>
              <a:rPr lang="zh-CN" altLang="en-US" dirty="0"/>
              <a:t>人脸识别：</a:t>
            </a:r>
            <a:r>
              <a:rPr lang="en-US" altLang="zh-CN" dirty="0"/>
              <a:t>3D</a:t>
            </a:r>
            <a:r>
              <a:rPr lang="zh-CN" altLang="en-US" dirty="0"/>
              <a:t>结构光，</a:t>
            </a:r>
            <a:r>
              <a:rPr lang="en-US" altLang="zh-CN" dirty="0"/>
              <a:t>TOF</a:t>
            </a:r>
            <a:r>
              <a:rPr lang="zh-CN" altLang="en-US" dirty="0"/>
              <a:t>，双目视觉，获得三维数据，安全性高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3B4057-A1CE-40E8-A10E-725AF913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16" y="2366068"/>
            <a:ext cx="7247466" cy="40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FD436-59EF-4218-AB8B-961547FC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主流应用场所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6032A-9D22-4A18-9DF0-C34A2F57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zh-CN" altLang="en-US" sz="2400" dirty="0"/>
              <a:t>安全领域：嫌犯追踪、疫情防控</a:t>
            </a:r>
            <a:endParaRPr lang="en-US" altLang="zh-CN" sz="2400" dirty="0"/>
          </a:p>
          <a:p>
            <a:r>
              <a:rPr lang="zh-CN" altLang="en-US" sz="2400" dirty="0"/>
              <a:t>生活领域：刷脸支付、自动打卡</a:t>
            </a:r>
            <a:endParaRPr lang="en-US" altLang="zh-CN" sz="2400" dirty="0"/>
          </a:p>
          <a:p>
            <a:r>
              <a:rPr lang="zh-CN" altLang="en-US" sz="2400" dirty="0"/>
              <a:t>个人设备：面部解锁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4C6682-CC4B-4DE3-9316-26D62DA1E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r="24479"/>
          <a:stretch/>
        </p:blipFill>
        <p:spPr>
          <a:xfrm>
            <a:off x="677334" y="2952750"/>
            <a:ext cx="2336972" cy="34269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F7161E-FED2-418F-AD86-99FB5AB48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00"/>
          <a:stretch/>
        </p:blipFill>
        <p:spPr>
          <a:xfrm>
            <a:off x="3461982" y="2866032"/>
            <a:ext cx="4015144" cy="3525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A8A723-D948-49D7-9BCD-E4F854C54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89" t="22084" r="27500" b="14953"/>
          <a:stretch/>
        </p:blipFill>
        <p:spPr>
          <a:xfrm>
            <a:off x="7614094" y="2866032"/>
            <a:ext cx="4215168" cy="34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31B2B-B524-49EC-B7CB-7B7DC245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人脸识别技术面临的主要困境</a:t>
            </a:r>
            <a:r>
              <a:rPr lang="en-US" altLang="zh-CN" dirty="0"/>
              <a:t>/</a:t>
            </a:r>
            <a:r>
              <a:rPr lang="zh-CN" altLang="en-US" dirty="0"/>
              <a:t>未来预期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FA30D-4AB4-4D4A-BF31-A6F63541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隐私权</a:t>
            </a:r>
            <a:r>
              <a:rPr lang="zh-CN" altLang="en-US" dirty="0"/>
              <a:t>的担忧：由于面部特征属于人的生物识别信息，不少人提出对隐私权的担忧，担心获得面部特征数据的人会将其滥用，导致隐私泄露并造成安全隐患。</a:t>
            </a:r>
            <a:endParaRPr lang="en-US" altLang="zh-CN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特殊环境</a:t>
            </a:r>
            <a:r>
              <a:rPr lang="zh-CN" altLang="en-US" dirty="0"/>
              <a:t>的面部识别，即使是如今最顶尖的商用面部识别技术，也无法完全客服这一问题，当使用者戴口罩或光线黑暗时可能无法识别。</a:t>
            </a:r>
            <a:endParaRPr lang="en-US" altLang="zh-CN" dirty="0"/>
          </a:p>
          <a:p>
            <a:r>
              <a:rPr lang="zh-CN" altLang="en-US" dirty="0"/>
              <a:t>与</a:t>
            </a:r>
            <a:r>
              <a:rPr lang="zh-CN" altLang="en-US" sz="2400" dirty="0">
                <a:solidFill>
                  <a:srgbClr val="FF0000"/>
                </a:solidFill>
              </a:rPr>
              <a:t>虹膜识别、指纹识别</a:t>
            </a:r>
            <a:r>
              <a:rPr lang="zh-CN" altLang="en-US" dirty="0"/>
              <a:t>等技术结合、加强对面部信息采集的</a:t>
            </a:r>
            <a:r>
              <a:rPr lang="zh-CN" altLang="en-US" sz="2400" dirty="0">
                <a:solidFill>
                  <a:srgbClr val="FF0000"/>
                </a:solidFill>
              </a:rPr>
              <a:t>监管和立法处罚</a:t>
            </a:r>
            <a:r>
              <a:rPr lang="zh-CN" altLang="en-US" dirty="0"/>
              <a:t>力度。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04411B-0A71-470F-A7A9-B83DADE7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48" y="4405312"/>
            <a:ext cx="2114550" cy="2114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DF7165-5B8C-4E5C-8CB8-B3A32ABC5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6" r="20204"/>
          <a:stretch/>
        </p:blipFill>
        <p:spPr>
          <a:xfrm>
            <a:off x="3044112" y="4257674"/>
            <a:ext cx="44577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26811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176</TotalTime>
  <Words>1310</Words>
  <Application>Microsoft Office PowerPoint</Application>
  <PresentationFormat>宽屏</PresentationFormat>
  <Paragraphs>72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平面</vt:lpstr>
      <vt:lpstr>一周资讯</vt:lpstr>
      <vt:lpstr>CONTENTS</vt:lpstr>
      <vt:lpstr>一、人脸识别技术</vt:lpstr>
      <vt:lpstr>疫情中鸡肋的面部解锁</vt:lpstr>
      <vt:lpstr>人脸识别技术的发展历史</vt:lpstr>
      <vt:lpstr>现代人脸识别技术的发展阶段</vt:lpstr>
      <vt:lpstr>3D vs. 2D</vt:lpstr>
      <vt:lpstr>主流应用场所</vt:lpstr>
      <vt:lpstr>人脸识别技术面临的主要困境/未来预期</vt:lpstr>
      <vt:lpstr>二、智能视觉传感器</vt:lpstr>
      <vt:lpstr>索尼大法又出新招</vt:lpstr>
      <vt:lpstr>如何工作</vt:lpstr>
      <vt:lpstr>可选的AI模型和输出模式</vt:lpstr>
      <vt:lpstr>三、合成主播</vt:lpstr>
      <vt:lpstr>AI主播以假乱真，主持人饭碗不保？</vt:lpstr>
      <vt:lpstr>语音、图像引擎</vt:lpstr>
      <vt:lpstr>图像技术</vt:lpstr>
      <vt:lpstr>NLP/语音技术</vt:lpstr>
      <vt:lpstr>多模态合成技术</vt:lpstr>
      <vt:lpstr>四、隔空合影</vt:lpstr>
      <vt:lpstr>“阴间毕业照”啼笑皆非</vt:lpstr>
      <vt:lpstr>今后不会再尴尬？Facebook黑科技惊现江湖</vt:lpstr>
      <vt:lpstr>三大模型之一：EGN</vt:lpstr>
      <vt:lpstr>三大模型之二： MCRN</vt:lpstr>
      <vt:lpstr>三大模型之三： FRN</vt:lpstr>
      <vt:lpstr>优点与缺点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人脸识别领域的发展现状</dc:title>
  <dc:creator>徐 彬</dc:creator>
  <cp:lastModifiedBy>徐 彬</cp:lastModifiedBy>
  <cp:revision>22</cp:revision>
  <dcterms:created xsi:type="dcterms:W3CDTF">2020-04-14T06:13:51Z</dcterms:created>
  <dcterms:modified xsi:type="dcterms:W3CDTF">2020-06-03T00:19:34Z</dcterms:modified>
</cp:coreProperties>
</file>